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83" r:id="rId10"/>
    <p:sldId id="276" r:id="rId11"/>
    <p:sldId id="282" r:id="rId1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>
      <p:cViewPr varScale="1">
        <p:scale>
          <a:sx n="54" d="100"/>
          <a:sy n="54" d="100"/>
        </p:scale>
        <p:origin x="778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16.03.2025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342899"/>
            <a:ext cx="18288000" cy="106299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ADDFEA-BE87-439D-9F9B-57C48481E0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24" y="9488413"/>
            <a:ext cx="4943725" cy="8822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CFA491-C94C-4807-8497-B9326BE58039}"/>
              </a:ext>
            </a:extLst>
          </p:cNvPr>
          <p:cNvSpPr txBox="1"/>
          <p:nvPr/>
        </p:nvSpPr>
        <p:spPr>
          <a:xfrm>
            <a:off x="228600" y="-1326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Учитель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Микаел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Элизбарян</a:t>
            </a:r>
            <a:b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</a:b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Ученик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Тигран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Гаспарян</a:t>
            </a:r>
            <a:endParaRPr lang="ru-RU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9404" y="3048055"/>
              <a:ext cx="16392525" cy="5600700"/>
            </a:xfrm>
            <a:custGeom>
              <a:avLst/>
              <a:gdLst/>
              <a:ahLst/>
              <a:cxnLst/>
              <a:rect l="l" t="t" r="r" b="b"/>
              <a:pathLst>
                <a:path w="16392525" h="5600700">
                  <a:moveTo>
                    <a:pt x="16392523" y="5600699"/>
                  </a:moveTo>
                  <a:lnTo>
                    <a:pt x="0" y="5600699"/>
                  </a:lnTo>
                  <a:lnTo>
                    <a:pt x="0" y="0"/>
                  </a:lnTo>
                  <a:lnTo>
                    <a:pt x="16392523" y="0"/>
                  </a:lnTo>
                  <a:lnTo>
                    <a:pt x="16392523" y="5600699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431427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ru-RU" sz="1950" b="1" spc="-20" dirty="0">
                          <a:latin typeface="Tahoma"/>
                          <a:cs typeface="Tahoma"/>
                        </a:rPr>
                        <a:t>Приложение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ru-RU" sz="1950" b="1" spc="-10" dirty="0">
                          <a:latin typeface="Tahoma"/>
                          <a:cs typeface="Tahoma"/>
                        </a:rPr>
                        <a:t>Полностью бесплатно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Нужно только 1 фото</a:t>
                      </a:r>
                      <a:r>
                        <a:rPr lang="en-US" sz="1950" b="1" dirty="0">
                          <a:latin typeface="Tahoma"/>
                          <a:cs typeface="Tahoma"/>
                        </a:rPr>
                        <a:t>,</a:t>
                      </a:r>
                      <a:r>
                        <a:rPr lang="ru-RU" sz="1950" b="1" dirty="0">
                          <a:latin typeface="Tahoma"/>
                          <a:cs typeface="Tahoma"/>
                        </a:rPr>
                        <a:t> и ничего больше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Быстрота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l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Простой интерфейс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Оффлайн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4343399" y="834726"/>
            <a:ext cx="96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Why is our app the best?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0AAD84-C4B6-4D98-955F-BFAA1AD21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33400" y="0"/>
            <a:ext cx="18821400" cy="104775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27E011E-9853-41B6-A47C-D2EF99127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38785" y="9222816"/>
            <a:ext cx="7049215" cy="12580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7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682159"/>
            <a:ext cx="10428605" cy="7902163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ru-RU" sz="10700" b="1" spc="-150" dirty="0">
                <a:latin typeface="Tahoma"/>
                <a:cs typeface="Tahoma"/>
              </a:rPr>
              <a:t>Приложение для идентификации грибов</a:t>
            </a:r>
            <a:endParaRPr lang="en-US" sz="10700" b="1" spc="-150" dirty="0">
              <a:latin typeface="Armguard_U" pitchFamily="2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12515244" cy="322832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ru-RU" sz="9600" b="1" spc="600" dirty="0">
                <a:latin typeface="Tahoma"/>
                <a:cs typeface="Tahoma"/>
              </a:rPr>
              <a:t>В чём его предназначение</a:t>
            </a:r>
            <a:r>
              <a:rPr lang="en-US" sz="9600" b="1" spc="600" dirty="0">
                <a:latin typeface="Armguard_U" pitchFamily="2" charset="0"/>
                <a:cs typeface="Tahoma"/>
              </a:rPr>
              <a:t>?</a:t>
            </a:r>
            <a:endParaRPr sz="4000" b="1" dirty="0">
              <a:latin typeface="Armguard_U" pitchFamily="2" charset="0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526297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ru-RU" sz="4800" b="1" dirty="0" err="1">
                <a:latin typeface="Bahnschrift" panose="020B0502040204020203" pitchFamily="34" charset="0"/>
              </a:rPr>
              <a:t>Mushify</a:t>
            </a:r>
            <a:r>
              <a:rPr lang="ru-RU" sz="4800" b="1" dirty="0">
                <a:latin typeface="Bahnschrift" panose="020B0502040204020203" pitchFamily="34" charset="0"/>
              </a:rPr>
              <a:t> — это продвинутое приложение для идентификации грибов, которое быстро анализирует фотографии грибов, сделанные с помощью камеры или загруженные из галереи. Оно определяет вид гриба, предоставляет информацию о съедобности и токсичности, а также показывает вероятность точности.</a:t>
            </a:r>
            <a:endParaRPr lang="ru-RU" sz="4800" b="1" spc="300" dirty="0">
              <a:latin typeface="Bahnschrift" panose="020B0502040204020203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B87BD9-1993-44A4-9607-AB64A7158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0"/>
            <a:ext cx="18897598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В отличие от некоторых наших конкурентов, </a:t>
            </a:r>
            <a:r>
              <a:rPr lang="ru-RU" sz="4000" b="1" dirty="0" err="1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Mushify</a:t>
            </a: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 полностью бесплатен в использовании</a:t>
            </a:r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.</a:t>
            </a:r>
            <a:endParaRPr lang="en-US" sz="4000" b="1" spc="300" dirty="0">
              <a:solidFill>
                <a:schemeClr val="bg1"/>
              </a:solidFill>
              <a:latin typeface="Bahnschrift" panose="020B0502040204020203" pitchFamily="34" charset="0"/>
              <a:cs typeface="Cascadia Mono Light" panose="020B0609020000020004" pitchFamily="49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268628" y="4496048"/>
            <a:ext cx="2312772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2400" b="1" spc="-105" dirty="0">
                <a:latin typeface="Arial MT"/>
                <a:cs typeface="Arial MT"/>
              </a:rPr>
              <a:t>Оно бесплатно</a:t>
            </a:r>
            <a:r>
              <a:rPr lang="en-US" sz="2400" b="1" spc="-105" dirty="0">
                <a:latin typeface="Armguard_U" pitchFamily="2" charset="0"/>
                <a:cs typeface="Arial MT"/>
              </a:rPr>
              <a:t>?</a:t>
            </a:r>
            <a:endParaRPr sz="2400" b="1" dirty="0">
              <a:latin typeface="Armguard_U" pitchFamily="2" charset="0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7322AAF-CD89-41A1-94FC-D206D3F66DB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0522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26686" y="1315186"/>
            <a:ext cx="4372543" cy="57002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3600" b="1" dirty="0">
                <a:latin typeface="Bahnschrift" panose="020B0502040204020203" pitchFamily="34" charset="0"/>
                <a:cs typeface="Arial MT"/>
              </a:rPr>
              <a:t>Почему оно важно</a:t>
            </a:r>
            <a:r>
              <a:rPr lang="en-US" sz="3600" b="1" dirty="0">
                <a:latin typeface="Armguard_U" pitchFamily="2" charset="0"/>
                <a:cs typeface="Arial MT"/>
              </a:rPr>
              <a:t>?</a:t>
            </a:r>
            <a:endParaRPr sz="3600" b="1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457200" y="3319921"/>
            <a:ext cx="7696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spc="300" dirty="0">
                <a:latin typeface="Bahnschrift" panose="020B0502040204020203" pitchFamily="34" charset="0"/>
              </a:rPr>
              <a:t>Каждый год происходит около 5-10 тысяч инцидентов с грибным отравлением. Сотри из них летальны.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369829-776D-4C5B-8DA0-348AF574C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104899"/>
            <a:ext cx="18288000" cy="113918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solidFill>
                  <a:schemeClr val="bg1"/>
                </a:solidFill>
                <a:latin typeface="Bahnschrift" panose="020B0502040204020203" pitchFamily="34" charset="0"/>
              </a:rPr>
              <a:t>Вы можете сделать фото с помощью камеры вашего телефона или загрузить его из галереи.</a:t>
            </a:r>
            <a:endParaRPr lang="ru-RU" sz="4800" b="1" spc="3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F26DBE-63A2-4B45-BC8A-19AFA6122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39711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41040" y="1419323"/>
            <a:ext cx="3630029" cy="78153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2933700" y="395258"/>
            <a:ext cx="1242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latin typeface="Bahnschrift" panose="020B0502040204020203" pitchFamily="34" charset="0"/>
              </a:rPr>
              <a:t>Распознаёт грибы с большой точностью</a:t>
            </a:r>
            <a:endParaRPr lang="en-US" sz="4800" b="1" dirty="0">
              <a:latin typeface="Bahnschrift" panose="020B0502040204020203" pitchFamily="34" charset="0"/>
            </a:endParaRP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86600" y="1403993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54000" y="1403993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43634" y="1962375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289192" y="1962375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56592" y="1962375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1CA7921-0318-4B47-AD59-F3B1F1342B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12397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5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2441822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распознаёт некоторые виды грибов (полный список вы можете увидеть на сайте).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536898"/>
            <a:ext cx="6648911" cy="4251548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будет распознавать большинство существующих видов грибов с высокой точностью, предоставляя информацию о том, съедобны ли они.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263413" y="3821155"/>
            <a:ext cx="1386799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80" dirty="0">
                <a:solidFill>
                  <a:srgbClr val="FFFFFF"/>
                </a:solidFill>
                <a:latin typeface="Verdana"/>
                <a:cs typeface="Verdana"/>
              </a:rPr>
              <a:t>Сегодня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280396" y="3821154"/>
            <a:ext cx="1411851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50" dirty="0">
                <a:solidFill>
                  <a:srgbClr val="FFFFFF"/>
                </a:solidFill>
                <a:latin typeface="Verdana"/>
                <a:cs typeface="Verdana"/>
              </a:rPr>
              <a:t>В будущем</a:t>
            </a:r>
            <a:endParaRPr sz="1950" b="1" dirty="0">
              <a:latin typeface="Verdana"/>
              <a:cs typeface="Verdana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636D1C51-00F3-4298-98B6-5271983AA7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1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3">
            <a:extLst>
              <a:ext uri="{FF2B5EF4-FFF2-40B4-BE49-F238E27FC236}">
                <a16:creationId xmlns:a16="http://schemas.microsoft.com/office/drawing/2014/main" id="{F420254F-84D9-4764-9B69-4D5BF5F1121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95D32F-5564-4B34-908E-FA73B59E4275}"/>
              </a:ext>
            </a:extLst>
          </p:cNvPr>
          <p:cNvSpPr txBox="1"/>
          <p:nvPr/>
        </p:nvSpPr>
        <p:spPr>
          <a:xfrm>
            <a:off x="4648200" y="190500"/>
            <a:ext cx="792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>
                <a:latin typeface="Bahnschrift" panose="020B0502040204020203" pitchFamily="34" charset="0"/>
              </a:rPr>
              <a:t>Что же под капотом</a:t>
            </a:r>
            <a:r>
              <a:rPr lang="en-US" sz="5400" b="1" dirty="0">
                <a:latin typeface="Bahnschrift" panose="020B0502040204020203" pitchFamily="34" charset="0"/>
              </a:rPr>
              <a:t>?</a:t>
            </a:r>
            <a:endParaRPr lang="ru-RU" sz="5400" b="1" dirty="0">
              <a:latin typeface="Bahnschrift" panose="020B0502040204020203" pitchFamily="34" charset="0"/>
            </a:endParaRPr>
          </a:p>
        </p:txBody>
      </p:sp>
      <p:pic>
        <p:nvPicPr>
          <p:cNvPr id="1026" name="Picture 2" descr="Introduction to Android's CameraX With Java | by M. Van Luke | The Startup  | Medium">
            <a:extLst>
              <a:ext uri="{FF2B5EF4-FFF2-40B4-BE49-F238E27FC236}">
                <a16:creationId xmlns:a16="http://schemas.microsoft.com/office/drawing/2014/main" id="{BBE2617C-00B2-4459-8080-CBA8BC86FD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9" t="22732" r="22857"/>
          <a:stretch/>
        </p:blipFill>
        <p:spPr bwMode="auto">
          <a:xfrm>
            <a:off x="-24765" y="5772150"/>
            <a:ext cx="7162800" cy="452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verything about TensorFlow Lite and start deploying your machine learning  model - Seeed Studio Product Catalog">
            <a:extLst>
              <a:ext uri="{FF2B5EF4-FFF2-40B4-BE49-F238E27FC236}">
                <a16:creationId xmlns:a16="http://schemas.microsoft.com/office/drawing/2014/main" id="{0B1F8FE1-FD8D-49A9-B78A-10B8C87BA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560" y="5772150"/>
            <a:ext cx="11658600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A7DCE0-9048-4DE6-960D-AD5A6B110C42}"/>
              </a:ext>
            </a:extLst>
          </p:cNvPr>
          <p:cNvSpPr txBox="1"/>
          <p:nvPr/>
        </p:nvSpPr>
        <p:spPr>
          <a:xfrm>
            <a:off x="298423" y="1850023"/>
            <a:ext cx="185077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rial Black" panose="020B0A04020102020204" pitchFamily="34" charset="0"/>
              </a:rPr>
              <a:t>Для использования камеры используется библиотека </a:t>
            </a:r>
            <a:r>
              <a:rPr lang="en-US" sz="3600" dirty="0" err="1">
                <a:latin typeface="Arial Black" panose="020B0A04020102020204" pitchFamily="34" charset="0"/>
              </a:rPr>
              <a:t>CameraX</a:t>
            </a:r>
            <a:r>
              <a:rPr lang="en-US" sz="3600" dirty="0">
                <a:latin typeface="Arial Black" panose="020B0A04020102020204" pitchFamily="34" charset="0"/>
              </a:rPr>
              <a:t> – </a:t>
            </a:r>
            <a:r>
              <a:rPr lang="ru-RU" sz="3600" dirty="0">
                <a:latin typeface="Arial Black" panose="020B0A04020102020204" pitchFamily="34" charset="0"/>
              </a:rPr>
              <a:t>одна из самых распространенных расширений для реализации съёмки на </a:t>
            </a:r>
            <a:r>
              <a:rPr lang="ru-RU" sz="3600" dirty="0" err="1">
                <a:latin typeface="Arial Black" panose="020B0A04020102020204" pitchFamily="34" charset="0"/>
              </a:rPr>
              <a:t>Андройд</a:t>
            </a:r>
            <a:r>
              <a:rPr lang="ru-RU" sz="3600" dirty="0">
                <a:latin typeface="Arial Black" panose="020B0A04020102020204" pitchFamily="3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94F30-D4E6-45F6-A647-DFFBE3823C19}"/>
              </a:ext>
            </a:extLst>
          </p:cNvPr>
          <p:cNvSpPr txBox="1"/>
          <p:nvPr/>
        </p:nvSpPr>
        <p:spPr>
          <a:xfrm>
            <a:off x="298422" y="3740377"/>
            <a:ext cx="18507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rial Black" panose="020B0A04020102020204" pitchFamily="34" charset="0"/>
              </a:rPr>
              <a:t>А для распознавания грибов используется модель </a:t>
            </a:r>
            <a:r>
              <a:rPr lang="en-US" sz="3600" dirty="0" err="1">
                <a:latin typeface="Arial Black" panose="020B0A04020102020204" pitchFamily="34" charset="0"/>
              </a:rPr>
              <a:t>TensorFlowLite</a:t>
            </a:r>
            <a:r>
              <a:rPr lang="hy-AM" sz="3600" dirty="0">
                <a:latin typeface="Arial Black" panose="020B0A04020102020204" pitchFamily="34" charset="0"/>
              </a:rPr>
              <a:t>,</a:t>
            </a:r>
            <a:r>
              <a:rPr lang="en-US" sz="3600" dirty="0">
                <a:latin typeface="Arial Black" panose="020B0A04020102020204" pitchFamily="34" charset="0"/>
              </a:rPr>
              <a:t> </a:t>
            </a:r>
            <a:r>
              <a:rPr lang="ru-RU" sz="3600" dirty="0">
                <a:latin typeface="Arial Black" panose="020B0A04020102020204" pitchFamily="34" charset="0"/>
              </a:rPr>
              <a:t>обученная с помощью сервиса </a:t>
            </a:r>
            <a:r>
              <a:rPr lang="en-US" sz="3600" dirty="0">
                <a:latin typeface="Arial Black" panose="020B0A04020102020204" pitchFamily="34" charset="0"/>
              </a:rPr>
              <a:t>Teachable Machine.</a:t>
            </a:r>
            <a:endParaRPr lang="ru-RU" sz="3600" dirty="0">
              <a:latin typeface="Arial Black" panose="020B0A040201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97D5203-F8C7-4BEF-A141-D98BC9D6C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12397"/>
            <a:ext cx="4943725" cy="8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46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568</TotalTime>
  <Words>251</Words>
  <Application>Microsoft Office PowerPoint</Application>
  <PresentationFormat>Произвольный</PresentationFormat>
  <Paragraphs>54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Arial Black</vt:lpstr>
      <vt:lpstr>Arial MT</vt:lpstr>
      <vt:lpstr>Armguard_U</vt:lpstr>
      <vt:lpstr>Bahnschrift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36</cp:revision>
  <dcterms:created xsi:type="dcterms:W3CDTF">2025-01-16T14:41:38Z</dcterms:created>
  <dcterms:modified xsi:type="dcterms:W3CDTF">2025-03-16T06:12:32Z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